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4" r:id="rId4"/>
    <p:sldId id="258" r:id="rId5"/>
    <p:sldId id="275" r:id="rId6"/>
    <p:sldId id="259" r:id="rId7"/>
    <p:sldId id="260" r:id="rId8"/>
    <p:sldId id="261" r:id="rId9"/>
    <p:sldId id="276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j7kEgJ/XYklZ8FL3+WL+qZApUS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0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1d90fcd5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41d90fcd5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1d90fcd5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41d90fcd5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1d90fcd5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41d90fcd5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1d90fcd5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41d90fcd5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1d90fcd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241d90fcd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200" cy="33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6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41d90fcd5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241d90fcd5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41d90fcd5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241d90fcd5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990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1d90fcd5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41d90fcd5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1d90fc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241d90fc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HistGradientBoostingClassifier é um classificador baseado em Gradient Boosting Machines que usa histogramas para acelerar o cálculo dos gradientes, tornando-o mais rápido do que outros algoritmos de boosting de gradiente. É uma implementação do algoritmo de Boosting de Gradiente com Histogramas, que é uma extensão da abordagem tradicional de boosting de gradiente. O modelo é construído de forma sequencial, onde cada árvore tenta corrigir os erros da árvore anterior.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HistGradientBoostingClassifier é capaz de lidar com conjuntos de dados grandes com características de alta dimensão e pode atingir alta precisão em uma ampla variedade de problemas de classificação. Ele também possui parâmetros ajustáveis para controlar a complexidade do modelo e evitar o overfitting, como o número de árvores, a profundidade máxima da árvore e a taxa de aprendizado.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1d90fcd5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41d90fcd5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1d90fcd5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41d90fcd5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84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Layout Personalizado">
  <p:cSld name="4_Layout Personalizado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12500" y="4648364"/>
            <a:ext cx="1594343" cy="370898"/>
          </a:xfrm>
          <a:prstGeom prst="rect">
            <a:avLst/>
          </a:prstGeom>
          <a:noFill/>
          <a:ln>
            <a:noFill/>
          </a:ln>
          <a:effectLst>
            <a:outerShdw blurRad="292100" dist="63500" dir="2700000" algn="tl" rotWithShape="0">
              <a:srgbClr val="333333">
                <a:alpha val="43529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070" y="4648365"/>
            <a:ext cx="1594343" cy="370898"/>
          </a:xfrm>
          <a:prstGeom prst="rect">
            <a:avLst/>
          </a:prstGeom>
          <a:noFill/>
          <a:ln>
            <a:noFill/>
          </a:ln>
          <a:effectLst>
            <a:outerShdw blurRad="292100" dist="63500" dir="2700000" algn="tl" rotWithShape="0">
              <a:srgbClr val="333333">
                <a:alpha val="43529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2_Layout Personalizad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84" y="109021"/>
            <a:ext cx="1594343" cy="370898"/>
          </a:xfrm>
          <a:prstGeom prst="rect">
            <a:avLst/>
          </a:prstGeom>
          <a:noFill/>
          <a:ln>
            <a:noFill/>
          </a:ln>
          <a:effectLst>
            <a:outerShdw blurRad="292100" dist="63500" dir="2700000" algn="tl" rotWithShape="0">
              <a:srgbClr val="333333">
                <a:alpha val="43529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">
  <p:cSld name="2_Slide de títul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Layout Personalizado">
  <p:cSld name="3_Layout Personalizad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12500" y="4648364"/>
            <a:ext cx="1594343" cy="370898"/>
          </a:xfrm>
          <a:prstGeom prst="rect">
            <a:avLst/>
          </a:prstGeom>
          <a:noFill/>
          <a:ln>
            <a:noFill/>
          </a:ln>
          <a:effectLst>
            <a:outerShdw blurRad="292100" dist="63500" dir="2700000" algn="tl" rotWithShape="0">
              <a:srgbClr val="333333">
                <a:alpha val="43529"/>
              </a:srgb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1">
            <a:alphaModFix/>
          </a:blip>
          <a:srcRect r="138"/>
          <a:stretch/>
        </p:blipFill>
        <p:spPr>
          <a:xfrm>
            <a:off x="2346" y="6083"/>
            <a:ext cx="9130938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2"/>
          <p:cNvSpPr txBox="1">
            <a:spLocks noGrp="1"/>
          </p:cNvSpPr>
          <p:nvPr>
            <p:ph type="title"/>
          </p:nvPr>
        </p:nvSpPr>
        <p:spPr>
          <a:xfrm>
            <a:off x="138793" y="136684"/>
            <a:ext cx="7886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body" idx="1"/>
          </p:nvPr>
        </p:nvSpPr>
        <p:spPr>
          <a:xfrm>
            <a:off x="628650" y="764177"/>
            <a:ext cx="78867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>
            <a:spLocks noGrp="1"/>
          </p:cNvSpPr>
          <p:nvPr>
            <p:ph type="ctrTitle" idx="4294967295"/>
          </p:nvPr>
        </p:nvSpPr>
        <p:spPr>
          <a:xfrm>
            <a:off x="614225" y="2202650"/>
            <a:ext cx="4069500" cy="3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2300">
                <a:solidFill>
                  <a:schemeClr val="lt1"/>
                </a:solidFill>
              </a:rPr>
              <a:t>Diabetes’ prediction</a:t>
            </a:r>
            <a:endParaRPr sz="2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Inteligencia Computacional</a:t>
            </a:r>
            <a:endParaRPr sz="2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Resultados - Glicose</a:t>
            </a:r>
            <a:endParaRPr/>
          </a:p>
        </p:txBody>
      </p:sp>
      <p:sp>
        <p:nvSpPr>
          <p:cNvPr id="79" name="Google Shape;79;p5"/>
          <p:cNvSpPr txBox="1"/>
          <p:nvPr/>
        </p:nvSpPr>
        <p:spPr>
          <a:xfrm>
            <a:off x="3242325" y="47621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Autoral (equipe)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25" y="1947850"/>
            <a:ext cx="2646900" cy="17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550" y="1947850"/>
            <a:ext cx="2646900" cy="1764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575" y="1947850"/>
            <a:ext cx="2646900" cy="176460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 txBox="1"/>
          <p:nvPr/>
        </p:nvSpPr>
        <p:spPr>
          <a:xfrm>
            <a:off x="773875" y="37738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/>
              <a:t>Paciente 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3510900" y="37738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/>
              <a:t>Paciente 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6247925" y="37738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/>
              <a:t>Paciente 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1d90fcd5b_0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Resultados - Hemoglobina Glicada</a:t>
            </a:r>
            <a:endParaRPr/>
          </a:p>
        </p:txBody>
      </p:sp>
      <p:sp>
        <p:nvSpPr>
          <p:cNvPr id="91" name="Google Shape;91;g241d90fcd5b_0_20"/>
          <p:cNvSpPr txBox="1"/>
          <p:nvPr/>
        </p:nvSpPr>
        <p:spPr>
          <a:xfrm>
            <a:off x="3242325" y="47621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Autoral (equipe)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41d90fcd5b_0_20"/>
          <p:cNvSpPr txBox="1"/>
          <p:nvPr/>
        </p:nvSpPr>
        <p:spPr>
          <a:xfrm>
            <a:off x="773875" y="37738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/>
              <a:t>Paciente 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241d90fcd5b_0_20"/>
          <p:cNvSpPr txBox="1"/>
          <p:nvPr/>
        </p:nvSpPr>
        <p:spPr>
          <a:xfrm>
            <a:off x="3510900" y="37738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/>
              <a:t>Paciente 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241d90fcd5b_0_20"/>
          <p:cNvSpPr txBox="1"/>
          <p:nvPr/>
        </p:nvSpPr>
        <p:spPr>
          <a:xfrm>
            <a:off x="6247925" y="37738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/>
              <a:t>Paciente 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g241d90fcd5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5" y="1824075"/>
            <a:ext cx="2599848" cy="173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41d90fcd5b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326" y="1824063"/>
            <a:ext cx="2678598" cy="178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41d90fcd5b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725" y="1824075"/>
            <a:ext cx="2678598" cy="178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1d90fcd5b_0_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Resultados - Predição</a:t>
            </a:r>
            <a:endParaRPr/>
          </a:p>
        </p:txBody>
      </p:sp>
      <p:sp>
        <p:nvSpPr>
          <p:cNvPr id="103" name="Google Shape;103;g241d90fcd5b_0_36"/>
          <p:cNvSpPr txBox="1"/>
          <p:nvPr/>
        </p:nvSpPr>
        <p:spPr>
          <a:xfrm>
            <a:off x="3242325" y="47621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Autoral (equipe)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41d90fcd5b_0_36"/>
          <p:cNvSpPr txBox="1"/>
          <p:nvPr/>
        </p:nvSpPr>
        <p:spPr>
          <a:xfrm>
            <a:off x="773875" y="37738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/>
              <a:t>Paciente 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41d90fcd5b_0_36"/>
          <p:cNvSpPr txBox="1"/>
          <p:nvPr/>
        </p:nvSpPr>
        <p:spPr>
          <a:xfrm>
            <a:off x="3510900" y="37738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/>
              <a:t>Paciente 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41d90fcd5b_0_36"/>
          <p:cNvSpPr txBox="1"/>
          <p:nvPr/>
        </p:nvSpPr>
        <p:spPr>
          <a:xfrm>
            <a:off x="6247925" y="37738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/>
              <a:t>Paciente 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241d90fcd5b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38" y="1836200"/>
            <a:ext cx="3089925" cy="14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41d90fcd5b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671" y="1836200"/>
            <a:ext cx="3089925" cy="14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Interface do usuário</a:t>
            </a:r>
            <a:endParaRPr/>
          </a:p>
        </p:txBody>
      </p:sp>
      <p:sp>
        <p:nvSpPr>
          <p:cNvPr id="114" name="Google Shape;114;p6"/>
          <p:cNvSpPr txBox="1"/>
          <p:nvPr/>
        </p:nvSpPr>
        <p:spPr>
          <a:xfrm>
            <a:off x="3510900" y="4733300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Autoral (equipe)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00" y="865325"/>
            <a:ext cx="3058099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1d90fcd5b_0_8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Interface do usuário</a:t>
            </a:r>
            <a:endParaRPr/>
          </a:p>
        </p:txBody>
      </p:sp>
      <p:sp>
        <p:nvSpPr>
          <p:cNvPr id="121" name="Google Shape;121;g241d90fcd5b_0_82"/>
          <p:cNvSpPr txBox="1"/>
          <p:nvPr/>
        </p:nvSpPr>
        <p:spPr>
          <a:xfrm>
            <a:off x="3510900" y="4733300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Autoral (equipe)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41d90fcd5b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5325"/>
            <a:ext cx="3058099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41d90fcd5b_0_82"/>
          <p:cNvSpPr/>
          <p:nvPr/>
        </p:nvSpPr>
        <p:spPr>
          <a:xfrm>
            <a:off x="0" y="672375"/>
            <a:ext cx="3405300" cy="1728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g241d90fcd5b_0_82"/>
          <p:cNvCxnSpPr>
            <a:stCxn id="123" idx="6"/>
          </p:cNvCxnSpPr>
          <p:nvPr/>
        </p:nvCxnSpPr>
        <p:spPr>
          <a:xfrm>
            <a:off x="3405300" y="1536825"/>
            <a:ext cx="1637400" cy="49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g241d90fcd5b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550" y="1866000"/>
            <a:ext cx="4470900" cy="19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41d90fcd5b_0_82"/>
          <p:cNvSpPr/>
          <p:nvPr/>
        </p:nvSpPr>
        <p:spPr>
          <a:xfrm>
            <a:off x="3866275" y="2341250"/>
            <a:ext cx="2069700" cy="133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highlight>
                  <a:srgbClr val="999999"/>
                </a:highlight>
              </a:rPr>
              <a:t>Dados do paciente</a:t>
            </a:r>
            <a:endParaRPr sz="1600">
              <a:highlight>
                <a:srgbClr val="999999"/>
              </a:highlight>
            </a:endParaRPr>
          </a:p>
        </p:txBody>
      </p:sp>
      <p:sp>
        <p:nvSpPr>
          <p:cNvPr id="127" name="Google Shape;127;g241d90fcd5b_0_82"/>
          <p:cNvSpPr/>
          <p:nvPr/>
        </p:nvSpPr>
        <p:spPr>
          <a:xfrm>
            <a:off x="6074150" y="2341250"/>
            <a:ext cx="2069700" cy="133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highlight>
                  <a:srgbClr val="999999"/>
                </a:highlight>
              </a:rPr>
              <a:t>Predição</a:t>
            </a:r>
            <a:endParaRPr sz="1600">
              <a:highlight>
                <a:srgbClr val="999999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highlight>
                  <a:srgbClr val="999999"/>
                </a:highlight>
              </a:rPr>
              <a:t>Indicação da probabilidade do paciente ter diabetes</a:t>
            </a:r>
            <a:endParaRPr sz="1300" i="1">
              <a:highlight>
                <a:srgbClr val="999999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1d90fcd5b_0_9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Interface do usuário</a:t>
            </a:r>
            <a:endParaRPr/>
          </a:p>
        </p:txBody>
      </p:sp>
      <p:sp>
        <p:nvSpPr>
          <p:cNvPr id="133" name="Google Shape;133;g241d90fcd5b_0_94"/>
          <p:cNvSpPr txBox="1"/>
          <p:nvPr/>
        </p:nvSpPr>
        <p:spPr>
          <a:xfrm>
            <a:off x="3510900" y="4733300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Autoral (equipe)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241d90fcd5b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5325"/>
            <a:ext cx="3058099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41d90fcd5b_0_94"/>
          <p:cNvSpPr/>
          <p:nvPr/>
        </p:nvSpPr>
        <p:spPr>
          <a:xfrm>
            <a:off x="57625" y="1987563"/>
            <a:ext cx="3405300" cy="1728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g241d90fcd5b_0_94"/>
          <p:cNvCxnSpPr>
            <a:stCxn id="135" idx="6"/>
          </p:cNvCxnSpPr>
          <p:nvPr/>
        </p:nvCxnSpPr>
        <p:spPr>
          <a:xfrm>
            <a:off x="3462925" y="2852013"/>
            <a:ext cx="10515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g241d90fcd5b_0_94"/>
          <p:cNvSpPr/>
          <p:nvPr/>
        </p:nvSpPr>
        <p:spPr>
          <a:xfrm>
            <a:off x="6074150" y="672375"/>
            <a:ext cx="2069700" cy="133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highlight>
                  <a:srgbClr val="999999"/>
                </a:highlight>
              </a:rPr>
              <a:t>Dados do paciente</a:t>
            </a:r>
            <a:endParaRPr sz="1600">
              <a:highlight>
                <a:srgbClr val="999999"/>
              </a:highlight>
            </a:endParaRPr>
          </a:p>
        </p:txBody>
      </p:sp>
      <p:pic>
        <p:nvPicPr>
          <p:cNvPr id="138" name="Google Shape;138;g241d90fcd5b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425" y="2056525"/>
            <a:ext cx="4324775" cy="187228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41d90fcd5b_0_94"/>
          <p:cNvSpPr/>
          <p:nvPr/>
        </p:nvSpPr>
        <p:spPr>
          <a:xfrm>
            <a:off x="4353575" y="2379075"/>
            <a:ext cx="2069700" cy="133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highlight>
                  <a:srgbClr val="999999"/>
                </a:highlight>
              </a:rPr>
              <a:t>Nível de hemoglobina glicada</a:t>
            </a:r>
            <a:endParaRPr sz="1600">
              <a:highlight>
                <a:srgbClr val="999999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highlight>
                  <a:srgbClr val="999999"/>
                </a:highlight>
              </a:rPr>
              <a:t>Com indicação do paciente em relação a população</a:t>
            </a:r>
            <a:endParaRPr sz="1300" i="1">
              <a:highlight>
                <a:srgbClr val="999999"/>
              </a:highlight>
            </a:endParaRPr>
          </a:p>
        </p:txBody>
      </p:sp>
      <p:sp>
        <p:nvSpPr>
          <p:cNvPr id="140" name="Google Shape;140;g241d90fcd5b_0_94"/>
          <p:cNvSpPr/>
          <p:nvPr/>
        </p:nvSpPr>
        <p:spPr>
          <a:xfrm>
            <a:off x="6566500" y="2379075"/>
            <a:ext cx="2069700" cy="133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highlight>
                  <a:srgbClr val="999999"/>
                </a:highlight>
              </a:rPr>
              <a:t>Nível de glicose</a:t>
            </a:r>
            <a:endParaRPr sz="1600">
              <a:highlight>
                <a:srgbClr val="999999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highlight>
                  <a:srgbClr val="999999"/>
                </a:highlight>
              </a:rPr>
              <a:t>Com indicação do paciente em relação a população</a:t>
            </a:r>
            <a:endParaRPr sz="1300" i="1">
              <a:highlight>
                <a:srgbClr val="999999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1d90fcd5b_0_10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Interface do usuário</a:t>
            </a:r>
            <a:endParaRPr/>
          </a:p>
        </p:txBody>
      </p:sp>
      <p:sp>
        <p:nvSpPr>
          <p:cNvPr id="146" name="Google Shape;146;g241d90fcd5b_0_108"/>
          <p:cNvSpPr txBox="1"/>
          <p:nvPr/>
        </p:nvSpPr>
        <p:spPr>
          <a:xfrm>
            <a:off x="3510900" y="4733300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Autoral (equipe)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241d90fcd5b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5325"/>
            <a:ext cx="3058099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41d90fcd5b_0_108"/>
          <p:cNvSpPr/>
          <p:nvPr/>
        </p:nvSpPr>
        <p:spPr>
          <a:xfrm>
            <a:off x="-105650" y="3265038"/>
            <a:ext cx="3405300" cy="1728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" name="Google Shape;149;g241d90fcd5b_0_108"/>
          <p:cNvCxnSpPr>
            <a:stCxn id="148" idx="6"/>
          </p:cNvCxnSpPr>
          <p:nvPr/>
        </p:nvCxnSpPr>
        <p:spPr>
          <a:xfrm rot="10800000" flipH="1">
            <a:off x="3299650" y="3025488"/>
            <a:ext cx="897900" cy="11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g241d90fcd5b_0_108"/>
          <p:cNvSpPr/>
          <p:nvPr/>
        </p:nvSpPr>
        <p:spPr>
          <a:xfrm>
            <a:off x="5967225" y="448450"/>
            <a:ext cx="2069700" cy="133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highlight>
                  <a:srgbClr val="999999"/>
                </a:highlight>
              </a:rPr>
              <a:t>Nível de hemoglobina glicada</a:t>
            </a:r>
            <a:endParaRPr sz="1600">
              <a:highlight>
                <a:srgbClr val="999999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highlight>
                  <a:srgbClr val="999999"/>
                </a:highlight>
              </a:rPr>
              <a:t>Com indicação do paciente em relação a população</a:t>
            </a:r>
            <a:endParaRPr sz="1300" i="1">
              <a:highlight>
                <a:srgbClr val="999999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0826" y="4147296"/>
            <a:ext cx="2254268" cy="68407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1"/>
          <p:cNvSpPr txBox="1"/>
          <p:nvPr/>
        </p:nvSpPr>
        <p:spPr>
          <a:xfrm>
            <a:off x="6280939" y="0"/>
            <a:ext cx="2908500" cy="888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Obrigada!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276938" y="4303463"/>
            <a:ext cx="2278800" cy="750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SENAI CIMATEC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FIEB | www.fieb.org.br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+55 (071) 3879-5238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Componentes</a:t>
            </a: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 b="0"/>
              <a:t>Fernanda Lisboa</a:t>
            </a:r>
            <a:endParaRPr sz="1600" b="0"/>
          </a:p>
          <a:p>
            <a:pPr marL="457200" lvl="0" indent="-3302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 b="0"/>
              <a:t>João Vitor Mendes</a:t>
            </a:r>
            <a:endParaRPr sz="1600" b="0"/>
          </a:p>
          <a:p>
            <a:pPr marL="457200" lvl="0" indent="-3302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 b="0"/>
              <a:t>Maria Amado</a:t>
            </a:r>
            <a:endParaRPr sz="1600"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Objetivo</a:t>
            </a:r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 b="0" dirty="0"/>
              <a:t>Construir e comparar no mínimo três classificadores para prever se a pessoa está com diabetes ou não;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 b="0" dirty="0"/>
              <a:t>Construir uma tela de avaliação de desempenho do classificador, utilizando F1, Precision e Recall;</a:t>
            </a:r>
          </a:p>
          <a:p>
            <a:pPr marL="457200" lvl="0" indent="-3302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pt-BR" sz="1600" b="0" dirty="0"/>
              <a:t>Apresentar a tela para usuário, com seu risco de ter a doença e sugestões de redução desses risco.</a:t>
            </a:r>
            <a:endParaRPr sz="1600" b="0" dirty="0"/>
          </a:p>
        </p:txBody>
      </p:sp>
    </p:spTree>
    <p:extLst>
      <p:ext uri="{BB962C8B-B14F-4D97-AF65-F5344CB8AC3E}">
        <p14:creationId xmlns:p14="http://schemas.microsoft.com/office/powerpoint/2010/main" val="111572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41d90fcd5b_0_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Dataset</a:t>
            </a:r>
            <a:endParaRPr dirty="0"/>
          </a:p>
        </p:txBody>
      </p:sp>
      <p:pic>
        <p:nvPicPr>
          <p:cNvPr id="49" name="Google Shape;49;g241d90fcd5b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97" y="1017725"/>
            <a:ext cx="5975805" cy="400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41d90fcd5b_0_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Dataset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8F3976-03B9-B595-1ECE-25FE746CE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054" y="817347"/>
            <a:ext cx="6459891" cy="43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5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41d90fcd5b_0_68"/>
          <p:cNvSpPr txBox="1">
            <a:spLocks noGrp="1"/>
          </p:cNvSpPr>
          <p:nvPr>
            <p:ph type="title"/>
          </p:nvPr>
        </p:nvSpPr>
        <p:spPr>
          <a:xfrm>
            <a:off x="311700" y="185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Data-Set</a:t>
            </a:r>
            <a:endParaRPr/>
          </a:p>
        </p:txBody>
      </p:sp>
      <p:pic>
        <p:nvPicPr>
          <p:cNvPr id="55" name="Google Shape;55;g241d90fcd5b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825" y="710375"/>
            <a:ext cx="4352350" cy="42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241d90fcd5b_0_68"/>
          <p:cNvSpPr/>
          <p:nvPr/>
        </p:nvSpPr>
        <p:spPr>
          <a:xfrm rot="2007518">
            <a:off x="5013763" y="3947731"/>
            <a:ext cx="288391" cy="75867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241d90fcd5b_0_68"/>
          <p:cNvSpPr/>
          <p:nvPr/>
        </p:nvSpPr>
        <p:spPr>
          <a:xfrm rot="2007518">
            <a:off x="5373182" y="3914717"/>
            <a:ext cx="288391" cy="115772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1d90fcd5b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Hist Gradient Boosting Classifier</a:t>
            </a:r>
            <a:endParaRPr/>
          </a:p>
        </p:txBody>
      </p:sp>
      <p:sp>
        <p:nvSpPr>
          <p:cNvPr id="63" name="Google Shape;63;g241d90fcd5b_0_0"/>
          <p:cNvSpPr txBox="1"/>
          <p:nvPr/>
        </p:nvSpPr>
        <p:spPr>
          <a:xfrm>
            <a:off x="3242325" y="4762125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Autoral (equipe)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g241d90fcd5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525" y="1017725"/>
            <a:ext cx="3474675" cy="34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241d90fcd5b_0_0"/>
          <p:cNvSpPr txBox="1">
            <a:spLocks noGrp="1"/>
          </p:cNvSpPr>
          <p:nvPr>
            <p:ph type="body" idx="1"/>
          </p:nvPr>
        </p:nvSpPr>
        <p:spPr>
          <a:xfrm>
            <a:off x="311700" y="1286650"/>
            <a:ext cx="4951800" cy="27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pt-BR" b="0"/>
              <a:t>Uso de histogramas para aumentar eficiência;</a:t>
            </a:r>
            <a:endParaRPr b="0"/>
          </a:p>
          <a:p>
            <a:pPr marL="457200" lvl="0" indent="-32385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pt-BR" b="0"/>
              <a:t>Cada árvore tenta corrigir os erros da anterior;</a:t>
            </a:r>
            <a:endParaRPr b="0"/>
          </a:p>
          <a:p>
            <a:pPr marL="4572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pic>
        <p:nvPicPr>
          <p:cNvPr id="66" name="Google Shape;66;g241d90fcd5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75" y="2466100"/>
            <a:ext cx="3574850" cy="19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1d90fcd5b_0_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Desempenho dos classificadores</a:t>
            </a:r>
            <a:endParaRPr/>
          </a:p>
        </p:txBody>
      </p:sp>
      <p:sp>
        <p:nvSpPr>
          <p:cNvPr id="72" name="Google Shape;72;g241d90fcd5b_0_49"/>
          <p:cNvSpPr txBox="1"/>
          <p:nvPr/>
        </p:nvSpPr>
        <p:spPr>
          <a:xfrm>
            <a:off x="7457866" y="4807979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Autoral (equipe)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299340A-DADD-D83D-14B9-13CAD4A1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65" y="844952"/>
            <a:ext cx="6418670" cy="42985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1d90fcd5b_0_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Desempenho dos classificadores</a:t>
            </a:r>
            <a:endParaRPr/>
          </a:p>
        </p:txBody>
      </p:sp>
      <p:sp>
        <p:nvSpPr>
          <p:cNvPr id="72" name="Google Shape;72;g241d90fcd5b_0_49"/>
          <p:cNvSpPr txBox="1"/>
          <p:nvPr/>
        </p:nvSpPr>
        <p:spPr>
          <a:xfrm>
            <a:off x="3510900" y="4771750"/>
            <a:ext cx="21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Autoral (equipe)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g241d90fcd5b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475" y="1168601"/>
            <a:ext cx="4333027" cy="3249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058146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Apresentação na tela (16:9)</PresentationFormat>
  <Paragraphs>61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0" baseType="lpstr">
      <vt:lpstr>Arial</vt:lpstr>
      <vt:lpstr>Calibri</vt:lpstr>
      <vt:lpstr>1_Tema do Office</vt:lpstr>
      <vt:lpstr>Diabetes’ prediction Inteligencia Computacional  </vt:lpstr>
      <vt:lpstr>Componentes</vt:lpstr>
      <vt:lpstr>Objetivo</vt:lpstr>
      <vt:lpstr>Dataset</vt:lpstr>
      <vt:lpstr>Dataset</vt:lpstr>
      <vt:lpstr>Data-Set</vt:lpstr>
      <vt:lpstr>Hist Gradient Boosting Classifier</vt:lpstr>
      <vt:lpstr>Desempenho dos classificadores</vt:lpstr>
      <vt:lpstr>Desempenho dos classificadores</vt:lpstr>
      <vt:lpstr>Resultados - Glicose</vt:lpstr>
      <vt:lpstr>Resultados - Hemoglobina Glicada</vt:lpstr>
      <vt:lpstr>Resultados - Predição</vt:lpstr>
      <vt:lpstr>Interface do usuário</vt:lpstr>
      <vt:lpstr>Interface do usuário</vt:lpstr>
      <vt:lpstr>Interface do usuário</vt:lpstr>
      <vt:lpstr>Interface do usuário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Diabetes’ prediction Inteligencia Computacional  </dc:title>
  <cp:lastModifiedBy>Fernanda Lisboa</cp:lastModifiedBy>
  <cp:revision>1</cp:revision>
  <dcterms:modified xsi:type="dcterms:W3CDTF">2023-05-11T02:56:04Z</dcterms:modified>
</cp:coreProperties>
</file>